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16" r:id="rId3"/>
    <p:sldId id="481" r:id="rId4"/>
    <p:sldId id="548" r:id="rId5"/>
    <p:sldId id="652" r:id="rId6"/>
    <p:sldId id="653" r:id="rId7"/>
    <p:sldId id="654" r:id="rId8"/>
    <p:sldId id="482" r:id="rId9"/>
    <p:sldId id="430" r:id="rId10"/>
    <p:sldId id="655" r:id="rId11"/>
    <p:sldId id="471" r:id="rId12"/>
    <p:sldId id="656" r:id="rId13"/>
    <p:sldId id="657" r:id="rId14"/>
    <p:sldId id="658" r:id="rId15"/>
    <p:sldId id="659" r:id="rId16"/>
    <p:sldId id="660" r:id="rId17"/>
    <p:sldId id="661" r:id="rId18"/>
    <p:sldId id="473" r:id="rId19"/>
    <p:sldId id="562" r:id="rId20"/>
    <p:sldId id="479" r:id="rId21"/>
    <p:sldId id="662" r:id="rId22"/>
    <p:sldId id="491" r:id="rId23"/>
    <p:sldId id="492" r:id="rId24"/>
    <p:sldId id="493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9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audio6.wav"/><Relationship Id="rId8" Type="http://schemas.openxmlformats.org/officeDocument/2006/relationships/audio" Target="../media/audio2.wav"/><Relationship Id="rId7" Type="http://schemas.openxmlformats.org/officeDocument/2006/relationships/audio" Target="../media/audio5.wav"/><Relationship Id="rId6" Type="http://schemas.openxmlformats.org/officeDocument/2006/relationships/image" Target="../media/image25.GIF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3.png"/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6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8.png"/><Relationship Id="rId12" Type="http://schemas.openxmlformats.org/officeDocument/2006/relationships/image" Target="../media/image47.png"/><Relationship Id="rId11" Type="http://schemas.openxmlformats.org/officeDocument/2006/relationships/image" Target="../media/image46.png"/><Relationship Id="rId10" Type="http://schemas.openxmlformats.org/officeDocument/2006/relationships/image" Target="../media/image45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tags" Target="../tags/tag18.xml"/><Relationship Id="rId7" Type="http://schemas.openxmlformats.org/officeDocument/2006/relationships/image" Target="../media/image50.jpeg"/><Relationship Id="rId6" Type="http://schemas.openxmlformats.org/officeDocument/2006/relationships/tags" Target="../tags/tag17.xml"/><Relationship Id="rId5" Type="http://schemas.openxmlformats.org/officeDocument/2006/relationships/image" Target="../media/image49.png"/><Relationship Id="rId4" Type="http://schemas.openxmlformats.org/officeDocument/2006/relationships/tags" Target="../tags/tag16.xml"/><Relationship Id="rId3" Type="http://schemas.openxmlformats.org/officeDocument/2006/relationships/image" Target="../media/image37.png"/><Relationship Id="rId2" Type="http://schemas.openxmlformats.org/officeDocument/2006/relationships/tags" Target="../tags/tag1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7.png"/><Relationship Id="rId10" Type="http://schemas.openxmlformats.org/officeDocument/2006/relationships/tags" Target="../tags/tag1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audio" Target="../media/audio2.wav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image" Target="../media/image21.png"/><Relationship Id="rId7" Type="http://schemas.openxmlformats.org/officeDocument/2006/relationships/image" Target="../media/image2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三角形的特性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三角形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三角形的认识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wlj003.jpg" descr="id:214750737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9485" y="1521113"/>
            <a:ext cx="8749098" cy="21602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06709" y="4044320"/>
            <a:ext cx="7488832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</a:t>
            </a:r>
            <a:r>
              <a:rPr lang="zh-CN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几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幅图片上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你们</a:t>
            </a:r>
            <a:r>
              <a:rPr lang="zh-CN" altLang="en-US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</a:t>
            </a:r>
            <a:r>
              <a:rPr lang="zh-CN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看到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</a:t>
            </a:r>
            <a:r>
              <a:rPr lang="zh-CN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</a:t>
            </a:r>
            <a:r>
              <a:rPr lang="zh-CN" altLang="en-US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图形</a:t>
            </a:r>
            <a:r>
              <a:rPr lang="en-US" altLang="zh-CN"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85275" y="4044315"/>
            <a:ext cx="208407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三角形。</a:t>
            </a:r>
            <a:endParaRPr lang="zh-CN" altLang="en-US" sz="3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12758" y="4011849"/>
            <a:ext cx="57594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3028947" y="974755"/>
            <a:ext cx="2808288" cy="302260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5837235" y="974755"/>
            <a:ext cx="2934972" cy="3022600"/>
          </a:xfrm>
          <a:prstGeom prst="line">
            <a:avLst/>
          </a:prstGeom>
          <a:noFill/>
          <a:ln w="76200">
            <a:solidFill>
              <a:srgbClr val="0070C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787456" y="4359131"/>
            <a:ext cx="8424936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三条线段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围成的图形（每相邻两条线段的端点相连）叫做三角形。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87" name="未知"/>
          <p:cNvSpPr/>
          <p:nvPr/>
        </p:nvSpPr>
        <p:spPr bwMode="auto">
          <a:xfrm rot="20682455">
            <a:off x="7561580" y="3772382"/>
            <a:ext cx="288925" cy="288925"/>
          </a:xfrm>
          <a:custGeom>
            <a:avLst/>
            <a:gdLst>
              <a:gd name="T0" fmla="*/ 152 w 152"/>
              <a:gd name="T1" fmla="*/ 0 h 240"/>
              <a:gd name="T2" fmla="*/ 56 w 152"/>
              <a:gd name="T3" fmla="*/ 48 h 240"/>
              <a:gd name="T4" fmla="*/ 8 w 152"/>
              <a:gd name="T5" fmla="*/ 144 h 240"/>
              <a:gd name="T6" fmla="*/ 8 w 152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未知"/>
          <p:cNvSpPr/>
          <p:nvPr/>
        </p:nvSpPr>
        <p:spPr bwMode="auto">
          <a:xfrm>
            <a:off x="4448493" y="3696182"/>
            <a:ext cx="161925" cy="360362"/>
          </a:xfrm>
          <a:custGeom>
            <a:avLst/>
            <a:gdLst>
              <a:gd name="T0" fmla="*/ 0 w 192"/>
              <a:gd name="T1" fmla="*/ 0 h 240"/>
              <a:gd name="T2" fmla="*/ 144 w 192"/>
              <a:gd name="T3" fmla="*/ 96 h 240"/>
              <a:gd name="T4" fmla="*/ 192 w 192"/>
              <a:gd name="T5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未知"/>
          <p:cNvSpPr/>
          <p:nvPr/>
        </p:nvSpPr>
        <p:spPr bwMode="auto">
          <a:xfrm rot="609256">
            <a:off x="6631305" y="1535594"/>
            <a:ext cx="431800" cy="144463"/>
          </a:xfrm>
          <a:custGeom>
            <a:avLst/>
            <a:gdLst>
              <a:gd name="T0" fmla="*/ 0 w 288"/>
              <a:gd name="T1" fmla="*/ 48 h 112"/>
              <a:gd name="T2" fmla="*/ 96 w 288"/>
              <a:gd name="T3" fmla="*/ 96 h 112"/>
              <a:gd name="T4" fmla="*/ 192 w 288"/>
              <a:gd name="T5" fmla="*/ 96 h 112"/>
              <a:gd name="T6" fmla="*/ 288 w 288"/>
              <a:gd name="T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112">
                <a:moveTo>
                  <a:pt x="0" y="48"/>
                </a:moveTo>
                <a:cubicBezTo>
                  <a:pt x="32" y="68"/>
                  <a:pt x="64" y="88"/>
                  <a:pt x="96" y="96"/>
                </a:cubicBezTo>
                <a:cubicBezTo>
                  <a:pt x="128" y="104"/>
                  <a:pt x="160" y="112"/>
                  <a:pt x="192" y="96"/>
                </a:cubicBezTo>
                <a:cubicBezTo>
                  <a:pt x="224" y="80"/>
                  <a:pt x="256" y="40"/>
                  <a:pt x="288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0" name="Group 6"/>
          <p:cNvGrpSpPr/>
          <p:nvPr/>
        </p:nvGrpSpPr>
        <p:grpSpPr bwMode="auto">
          <a:xfrm>
            <a:off x="4105593" y="1319694"/>
            <a:ext cx="3816350" cy="2736850"/>
            <a:chOff x="0" y="0"/>
            <a:chExt cx="2813" cy="2072"/>
          </a:xfrm>
        </p:grpSpPr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 flipH="1">
              <a:off x="8" y="8"/>
              <a:ext cx="2064" cy="2064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/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>
              <a:off x="0" y="2072"/>
              <a:ext cx="2813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 flipH="1" flipV="1">
              <a:off x="2087" y="0"/>
              <a:ext cx="726" cy="2072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p>
              <a:endParaRPr lang="zh-CN" altLang="en-US"/>
            </a:p>
          </p:txBody>
        </p:sp>
      </p:grpSp>
      <p:sp>
        <p:nvSpPr>
          <p:cNvPr id="16394" name="Line 10"/>
          <p:cNvSpPr>
            <a:spLocks noChangeShapeType="1"/>
          </p:cNvSpPr>
          <p:nvPr/>
        </p:nvSpPr>
        <p:spPr bwMode="auto">
          <a:xfrm flipH="1">
            <a:off x="4116705" y="1330807"/>
            <a:ext cx="2800350" cy="2725737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4178618" y="4075594"/>
            <a:ext cx="381635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 flipV="1">
            <a:off x="6937693" y="1319694"/>
            <a:ext cx="984250" cy="27368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p>
            <a:endParaRPr lang="zh-CN" altLang="en-US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846638" y="1982952"/>
            <a:ext cx="914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7512368" y="2151544"/>
            <a:ext cx="914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5803900" y="4094644"/>
            <a:ext cx="1219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6400" name="Group 16"/>
          <p:cNvGrpSpPr/>
          <p:nvPr/>
        </p:nvGrpSpPr>
        <p:grpSpPr bwMode="auto">
          <a:xfrm>
            <a:off x="3997643" y="1210157"/>
            <a:ext cx="4033837" cy="2954337"/>
            <a:chOff x="0" y="0"/>
            <a:chExt cx="2541" cy="1861"/>
          </a:xfrm>
        </p:grpSpPr>
        <p:sp>
          <p:nvSpPr>
            <p:cNvPr id="16401" name="Oval 17"/>
            <p:cNvSpPr>
              <a:spLocks noChangeArrowheads="1"/>
            </p:cNvSpPr>
            <p:nvPr/>
          </p:nvSpPr>
          <p:spPr bwMode="auto">
            <a:xfrm>
              <a:off x="0" y="1747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2" name="Oval 18"/>
            <p:cNvSpPr>
              <a:spLocks noChangeArrowheads="1"/>
            </p:cNvSpPr>
            <p:nvPr/>
          </p:nvSpPr>
          <p:spPr bwMode="auto">
            <a:xfrm>
              <a:off x="1792" y="0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2427" y="1724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04" name="Group 20"/>
          <p:cNvGrpSpPr/>
          <p:nvPr/>
        </p:nvGrpSpPr>
        <p:grpSpPr bwMode="auto">
          <a:xfrm>
            <a:off x="3997008" y="1218412"/>
            <a:ext cx="4033837" cy="2954337"/>
            <a:chOff x="0" y="0"/>
            <a:chExt cx="2541" cy="1861"/>
          </a:xfrm>
        </p:grpSpPr>
        <p:sp>
          <p:nvSpPr>
            <p:cNvPr id="16405" name="Oval 21"/>
            <p:cNvSpPr>
              <a:spLocks noChangeArrowheads="1"/>
            </p:cNvSpPr>
            <p:nvPr/>
          </p:nvSpPr>
          <p:spPr bwMode="auto">
            <a:xfrm>
              <a:off x="0" y="1747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6" name="Oval 22"/>
            <p:cNvSpPr>
              <a:spLocks noChangeArrowheads="1"/>
            </p:cNvSpPr>
            <p:nvPr/>
          </p:nvSpPr>
          <p:spPr bwMode="auto">
            <a:xfrm>
              <a:off x="1792" y="0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7" name="Oval 23"/>
            <p:cNvSpPr>
              <a:spLocks noChangeArrowheads="1"/>
            </p:cNvSpPr>
            <p:nvPr/>
          </p:nvSpPr>
          <p:spPr bwMode="auto">
            <a:xfrm>
              <a:off x="2427" y="1724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4693920" y="3311372"/>
            <a:ext cx="838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6867843" y="3191357"/>
            <a:ext cx="838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6439853" y="1666404"/>
            <a:ext cx="914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endParaRPr lang="zh-CN" altLang="en-US" sz="4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2665730" y="3592994"/>
            <a:ext cx="14906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6523990" y="464984"/>
            <a:ext cx="18002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</a:t>
            </a:r>
            <a:endParaRPr lang="zh-CN" altLang="en-US" sz="40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8174038" y="3703167"/>
            <a:ext cx="273526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1983740" y="5130165"/>
            <a:ext cx="9442450" cy="5835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三角形有（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）条边，（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）个角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）个顶点。</a:t>
            </a: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4082840" y="5130428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441865" y="5130428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8537365" y="5130428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  <p:bldP spid="16389" grpId="0" bldLvl="0" animBg="1"/>
      <p:bldP spid="16394" grpId="0" bldLvl="0" animBg="1"/>
      <p:bldP spid="16394" grpId="1" bldLvl="0" animBg="1"/>
      <p:bldP spid="16395" grpId="0" bldLvl="0" animBg="1"/>
      <p:bldP spid="16395" grpId="1" bldLvl="0" animBg="1"/>
      <p:bldP spid="16396" grpId="0" bldLvl="0" animBg="1"/>
      <p:bldP spid="16396" grpId="1" bldLvl="0" animBg="1"/>
      <p:bldP spid="16397" grpId="0" bldLvl="0" animBg="1" autoUpdateAnimBg="0"/>
      <p:bldP spid="16398" grpId="0" bldLvl="0" animBg="1" autoUpdateAnimBg="0"/>
      <p:bldP spid="16399" grpId="0" bldLvl="0" animBg="1" autoUpdateAnimBg="0"/>
      <p:bldP spid="16408" grpId="0" bldLvl="0" animBg="1" autoUpdateAnimBg="0"/>
      <p:bldP spid="16409" grpId="0" bldLvl="0" animBg="1" autoUpdateAnimBg="0"/>
      <p:bldP spid="16410" grpId="0" bldLvl="0" animBg="1" autoUpdateAnimBg="0"/>
      <p:bldP spid="16411" grpId="0" bldLvl="0" animBg="1" autoUpdateAnimBg="0"/>
      <p:bldP spid="16412" grpId="0" bldLvl="0" animBg="1" autoUpdateAnimBg="0"/>
      <p:bldP spid="16413" grpId="0" bldLvl="0" animBg="1" autoUpdateAnimBg="0"/>
      <p:bldP spid="164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梯形 5"/>
          <p:cNvSpPr/>
          <p:nvPr/>
        </p:nvSpPr>
        <p:spPr>
          <a:xfrm>
            <a:off x="1640766" y="2481977"/>
            <a:ext cx="2808312" cy="1800200"/>
          </a:xfrm>
          <a:prstGeom prst="trapezoid">
            <a:avLst>
              <a:gd name="adj" fmla="val 3053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6482080" y="2454672"/>
            <a:ext cx="3168352" cy="1656184"/>
          </a:xfrm>
          <a:prstGeom prst="parallelogram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206996" y="2486578"/>
            <a:ext cx="11421" cy="1795599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6"/>
          <p:cNvGrpSpPr/>
          <p:nvPr/>
        </p:nvGrpSpPr>
        <p:grpSpPr bwMode="auto">
          <a:xfrm>
            <a:off x="2202543" y="4110727"/>
            <a:ext cx="166687" cy="171450"/>
            <a:chOff x="0" y="0"/>
            <a:chExt cx="96" cy="96"/>
          </a:xfrm>
        </p:grpSpPr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0" y="0"/>
              <a:ext cx="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84" y="0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Line 5"/>
          <p:cNvSpPr>
            <a:spLocks noChangeShapeType="1"/>
          </p:cNvSpPr>
          <p:nvPr/>
        </p:nvSpPr>
        <p:spPr bwMode="auto">
          <a:xfrm>
            <a:off x="6899840" y="2454672"/>
            <a:ext cx="15875" cy="1656184"/>
          </a:xfrm>
          <a:prstGeom prst="line">
            <a:avLst/>
          </a:prstGeom>
          <a:noFill/>
          <a:ln w="44450">
            <a:solidFill>
              <a:schemeClr val="tx1"/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6"/>
          <p:cNvGrpSpPr/>
          <p:nvPr/>
        </p:nvGrpSpPr>
        <p:grpSpPr bwMode="auto">
          <a:xfrm>
            <a:off x="6899841" y="3939406"/>
            <a:ext cx="166687" cy="171450"/>
            <a:chOff x="0" y="0"/>
            <a:chExt cx="96" cy="96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0" y="0"/>
              <a:ext cx="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84" y="0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244259" y="2979331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32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7686435" y="4110856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32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915715" y="2952026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32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369230" y="4282177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下底</a:t>
            </a:r>
            <a:endParaRPr lang="zh-CN" altLang="en-US" sz="3200" b="0" dirty="0" smtClean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2377473" y="1870360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上底</a:t>
            </a:r>
            <a:endParaRPr lang="zh-CN" altLang="en-US" sz="3200" b="0" dirty="0" smtClean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940620" y="1331888"/>
            <a:ext cx="83108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从三角形的一个</a:t>
            </a:r>
            <a:r>
              <a:rPr lang="zh-CN" altLang="en-US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到它的对边作一条</a:t>
            </a:r>
            <a:r>
              <a:rPr lang="zh-CN" altLang="en-US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垂线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4558983" y="3085465"/>
            <a:ext cx="3073400" cy="2057400"/>
          </a:xfrm>
          <a:prstGeom prst="triangle">
            <a:avLst>
              <a:gd name="adj" fmla="val 35810"/>
            </a:avLst>
          </a:prstGeom>
          <a:noFill/>
          <a:ln w="38100">
            <a:solidFill>
              <a:srgbClr val="008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5652770" y="3085465"/>
            <a:ext cx="1588" cy="2057400"/>
          </a:xfrm>
          <a:prstGeom prst="line">
            <a:avLst/>
          </a:prstGeom>
          <a:noFill/>
          <a:ln w="44450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4" name="Group 6"/>
          <p:cNvGrpSpPr/>
          <p:nvPr/>
        </p:nvGrpSpPr>
        <p:grpSpPr bwMode="auto">
          <a:xfrm>
            <a:off x="5638483" y="4971415"/>
            <a:ext cx="166687" cy="171450"/>
            <a:chOff x="0" y="0"/>
            <a:chExt cx="96" cy="96"/>
          </a:xfrm>
        </p:grpSpPr>
        <p:sp>
          <p:nvSpPr>
            <p:cNvPr id="22535" name="Line 7"/>
            <p:cNvSpPr>
              <a:spLocks noChangeShapeType="1"/>
            </p:cNvSpPr>
            <p:nvPr/>
          </p:nvSpPr>
          <p:spPr bwMode="auto">
            <a:xfrm>
              <a:off x="0" y="0"/>
              <a:ext cx="9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84" y="0"/>
              <a:ext cx="0" cy="9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595620" y="3842703"/>
            <a:ext cx="589280" cy="5835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4558983" y="5155565"/>
            <a:ext cx="3073400" cy="1588"/>
          </a:xfrm>
          <a:prstGeom prst="line">
            <a:avLst/>
          </a:prstGeom>
          <a:noFill/>
          <a:ln w="50800">
            <a:solidFill>
              <a:srgbClr val="CC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4558983" y="5157153"/>
            <a:ext cx="30734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4558983" y="5169853"/>
            <a:ext cx="3073400" cy="1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5638483" y="5114290"/>
            <a:ext cx="5384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2160965" y="2096428"/>
            <a:ext cx="83216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顶点和垂足之间的线段叫做三角形的</a:t>
            </a:r>
            <a:r>
              <a:rPr lang="zh-CN" altLang="en-US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988052" y="5779111"/>
            <a:ext cx="666591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这条对边叫做三角形的</a:t>
            </a:r>
            <a:r>
              <a:rPr lang="zh-CN" altLang="en-US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44" name="Picture 16" descr="bul1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745" y="305371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32" grpId="0" bldLvl="0" animBg="1"/>
      <p:bldP spid="22533" grpId="0" bldLvl="0" animBg="1"/>
      <p:bldP spid="22537" grpId="0" bldLvl="0" animBg="1"/>
      <p:bldP spid="22538" grpId="0" bldLvl="0" animBg="1"/>
      <p:bldP spid="22539" grpId="0" bldLvl="0" animBg="1"/>
      <p:bldP spid="22540" grpId="0" bldLvl="0" animBg="1"/>
      <p:bldP spid="22541" grpId="0" bldLvl="0" animBg="1" autoUpdateAnimBg="0"/>
      <p:bldP spid="2254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554" name="Group 2"/>
          <p:cNvGrpSpPr/>
          <p:nvPr/>
        </p:nvGrpSpPr>
        <p:grpSpPr bwMode="auto">
          <a:xfrm rot="7168100">
            <a:off x="1806734" y="1372993"/>
            <a:ext cx="4992688" cy="3124200"/>
            <a:chOff x="0" y="0"/>
            <a:chExt cx="2256" cy="1226"/>
          </a:xfrm>
        </p:grpSpPr>
        <p:sp>
          <p:nvSpPr>
            <p:cNvPr id="23555" name="AutoShape 3"/>
            <p:cNvSpPr>
              <a:spLocks noChangeArrowheads="1"/>
            </p:cNvSpPr>
            <p:nvPr/>
          </p:nvSpPr>
          <p:spPr bwMode="auto">
            <a:xfrm rot="7226252">
              <a:off x="515" y="-515"/>
              <a:ext cx="1226" cy="2256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56" name="Oval 4"/>
            <p:cNvSpPr>
              <a:spLocks noChangeArrowheads="1"/>
            </p:cNvSpPr>
            <p:nvPr/>
          </p:nvSpPr>
          <p:spPr bwMode="auto">
            <a:xfrm>
              <a:off x="480" y="0"/>
              <a:ext cx="432" cy="38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57" name="Group 5"/>
          <p:cNvGrpSpPr/>
          <p:nvPr/>
        </p:nvGrpSpPr>
        <p:grpSpPr bwMode="auto">
          <a:xfrm rot="854182">
            <a:off x="4411028" y="3977287"/>
            <a:ext cx="4613275" cy="2863850"/>
            <a:chOff x="0" y="0"/>
            <a:chExt cx="2256" cy="1226"/>
          </a:xfrm>
        </p:grpSpPr>
        <p:sp>
          <p:nvSpPr>
            <p:cNvPr id="23558" name="AutoShape 6"/>
            <p:cNvSpPr>
              <a:spLocks noChangeArrowheads="1"/>
            </p:cNvSpPr>
            <p:nvPr/>
          </p:nvSpPr>
          <p:spPr bwMode="auto">
            <a:xfrm rot="7226252">
              <a:off x="515" y="-515"/>
              <a:ext cx="1226" cy="2256"/>
            </a:xfrm>
            <a:prstGeom prst="rtTriangl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p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480" y="0"/>
              <a:ext cx="432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0" name="Group 8"/>
          <p:cNvGrpSpPr/>
          <p:nvPr/>
        </p:nvGrpSpPr>
        <p:grpSpPr bwMode="auto">
          <a:xfrm>
            <a:off x="2971165" y="1343625"/>
            <a:ext cx="3714750" cy="3697287"/>
            <a:chOff x="0" y="0"/>
            <a:chExt cx="864" cy="1296"/>
          </a:xfrm>
          <a:solidFill>
            <a:srgbClr val="35FA26"/>
          </a:solidFill>
        </p:grpSpPr>
        <p:sp>
          <p:nvSpPr>
            <p:cNvPr id="23561" name="AutoShape 9"/>
            <p:cNvSpPr>
              <a:spLocks noChangeArrowheads="1"/>
            </p:cNvSpPr>
            <p:nvPr/>
          </p:nvSpPr>
          <p:spPr bwMode="auto">
            <a:xfrm rot="16200000">
              <a:off x="-216" y="216"/>
              <a:ext cx="1296" cy="864"/>
            </a:xfrm>
            <a:prstGeom prst="rtTriangle">
              <a:avLst/>
            </a:prstGeom>
            <a:grpFill/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>
              <a:off x="432" y="816"/>
              <a:ext cx="240" cy="288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3780790" y="2086575"/>
            <a:ext cx="4660900" cy="2986087"/>
          </a:xfrm>
          <a:prstGeom prst="triangle">
            <a:avLst>
              <a:gd name="adj" fmla="val 63102"/>
            </a:avLst>
          </a:prstGeom>
          <a:noFill/>
          <a:ln w="571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6704965" y="2140550"/>
            <a:ext cx="1588" cy="2903537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 sz="3200"/>
          </a:p>
        </p:txBody>
      </p:sp>
      <p:grpSp>
        <p:nvGrpSpPr>
          <p:cNvPr id="23565" name="Group 13"/>
          <p:cNvGrpSpPr/>
          <p:nvPr/>
        </p:nvGrpSpPr>
        <p:grpSpPr bwMode="auto">
          <a:xfrm>
            <a:off x="6676390" y="4829775"/>
            <a:ext cx="228600" cy="228600"/>
            <a:chOff x="0" y="0"/>
            <a:chExt cx="144" cy="144"/>
          </a:xfrm>
        </p:grpSpPr>
        <p:sp>
          <p:nvSpPr>
            <p:cNvPr id="23566" name="Line 14"/>
            <p:cNvSpPr>
              <a:spLocks noChangeShapeType="1"/>
            </p:cNvSpPr>
            <p:nvPr/>
          </p:nvSpPr>
          <p:spPr bwMode="auto">
            <a:xfrm>
              <a:off x="0" y="0"/>
              <a:ext cx="1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  <p:sp>
          <p:nvSpPr>
            <p:cNvPr id="23567" name="Line 15"/>
            <p:cNvSpPr>
              <a:spLocks noChangeShapeType="1"/>
            </p:cNvSpPr>
            <p:nvPr/>
          </p:nvSpPr>
          <p:spPr bwMode="auto">
            <a:xfrm>
              <a:off x="144" y="0"/>
              <a:ext cx="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</p:grp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6155690" y="3699475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32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6142990" y="5058375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3200" b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6092190" y="2751737"/>
            <a:ext cx="2351088" cy="2328863"/>
          </a:xfrm>
          <a:prstGeom prst="line">
            <a:avLst/>
          </a:prstGeom>
          <a:noFill/>
          <a:ln w="57150">
            <a:solidFill>
              <a:srgbClr val="0070C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 sz="3200"/>
          </a:p>
        </p:txBody>
      </p:sp>
      <p:grpSp>
        <p:nvGrpSpPr>
          <p:cNvPr id="23571" name="Group 19"/>
          <p:cNvGrpSpPr/>
          <p:nvPr/>
        </p:nvGrpSpPr>
        <p:grpSpPr bwMode="auto">
          <a:xfrm rot="2457508">
            <a:off x="6100128" y="2691412"/>
            <a:ext cx="268287" cy="193675"/>
            <a:chOff x="0" y="0"/>
            <a:chExt cx="624" cy="528"/>
          </a:xfrm>
        </p:grpSpPr>
        <p:sp>
          <p:nvSpPr>
            <p:cNvPr id="23572" name="Line 20"/>
            <p:cNvSpPr>
              <a:spLocks noChangeShapeType="1"/>
            </p:cNvSpPr>
            <p:nvPr/>
          </p:nvSpPr>
          <p:spPr bwMode="auto">
            <a:xfrm>
              <a:off x="0" y="0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  <p:sp>
          <p:nvSpPr>
            <p:cNvPr id="23573" name="Line 21"/>
            <p:cNvSpPr>
              <a:spLocks noChangeShapeType="1"/>
            </p:cNvSpPr>
            <p:nvPr/>
          </p:nvSpPr>
          <p:spPr bwMode="auto">
            <a:xfrm>
              <a:off x="624" y="0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</p:grpSp>
      <p:sp>
        <p:nvSpPr>
          <p:cNvPr id="23574" name="Text Box 22"/>
          <p:cNvSpPr>
            <a:spLocks noChangeArrowheads="1"/>
          </p:cNvSpPr>
          <p:nvPr/>
        </p:nvSpPr>
        <p:spPr bwMode="auto">
          <a:xfrm>
            <a:off x="6747828" y="3770912"/>
            <a:ext cx="5892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5046345" y="2642835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3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 flipV="1">
            <a:off x="3796665" y="3043837"/>
            <a:ext cx="3455988" cy="1995488"/>
          </a:xfrm>
          <a:prstGeom prst="line">
            <a:avLst/>
          </a:prstGeom>
          <a:noFill/>
          <a:ln w="57150">
            <a:solidFill>
              <a:srgbClr val="33CC33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 sz="3200"/>
          </a:p>
        </p:txBody>
      </p:sp>
      <p:grpSp>
        <p:nvGrpSpPr>
          <p:cNvPr id="23577" name="Group 25"/>
          <p:cNvGrpSpPr/>
          <p:nvPr/>
        </p:nvGrpSpPr>
        <p:grpSpPr bwMode="auto">
          <a:xfrm>
            <a:off x="7036753" y="3194650"/>
            <a:ext cx="287337" cy="144462"/>
            <a:chOff x="0" y="0"/>
            <a:chExt cx="181" cy="91"/>
          </a:xfrm>
        </p:grpSpPr>
        <p:sp>
          <p:nvSpPr>
            <p:cNvPr id="23578" name="Line 26"/>
            <p:cNvSpPr>
              <a:spLocks noChangeShapeType="1"/>
            </p:cNvSpPr>
            <p:nvPr/>
          </p:nvSpPr>
          <p:spPr bwMode="auto">
            <a:xfrm>
              <a:off x="0" y="0"/>
              <a:ext cx="52" cy="9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  <p:sp>
          <p:nvSpPr>
            <p:cNvPr id="23579" name="Line 27"/>
            <p:cNvSpPr>
              <a:spLocks noChangeShapeType="1"/>
            </p:cNvSpPr>
            <p:nvPr/>
          </p:nvSpPr>
          <p:spPr bwMode="auto">
            <a:xfrm flipV="1">
              <a:off x="45" y="12"/>
              <a:ext cx="136" cy="7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 sz="3200"/>
            </a:p>
          </p:txBody>
        </p:sp>
      </p:grp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5546090" y="3394675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zh-CN" altLang="en-US" sz="320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7252653" y="2691412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endParaRPr lang="zh-CN" altLang="en-US" sz="320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6460490" y="1503962"/>
            <a:ext cx="52610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l"/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44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3183890" y="4704362"/>
            <a:ext cx="35242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l"/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44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8613140" y="4680550"/>
            <a:ext cx="482824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85" name="Oval 33"/>
          <p:cNvSpPr>
            <a:spLocks noChangeArrowheads="1"/>
          </p:cNvSpPr>
          <p:nvPr/>
        </p:nvSpPr>
        <p:spPr bwMode="auto">
          <a:xfrm>
            <a:off x="6663690" y="5047262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6" name="Oval 34"/>
          <p:cNvSpPr>
            <a:spLocks noChangeArrowheads="1"/>
          </p:cNvSpPr>
          <p:nvPr/>
        </p:nvSpPr>
        <p:spPr bwMode="auto">
          <a:xfrm>
            <a:off x="6028690" y="2685062"/>
            <a:ext cx="76200" cy="76200"/>
          </a:xfrm>
          <a:prstGeom prst="ellipse">
            <a:avLst/>
          </a:prstGeom>
          <a:solidFill>
            <a:srgbClr val="0070C0"/>
          </a:solidFill>
          <a:ln w="9525">
            <a:solidFill>
              <a:srgbClr val="0070C0"/>
            </a:solidFill>
            <a:round/>
          </a:ln>
          <a:effectLst/>
        </p:spPr>
        <p:txBody>
          <a:bodyPr wrap="none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7" name="Oval 35"/>
          <p:cNvSpPr>
            <a:spLocks noChangeArrowheads="1"/>
          </p:cNvSpPr>
          <p:nvPr/>
        </p:nvSpPr>
        <p:spPr bwMode="auto">
          <a:xfrm>
            <a:off x="7222490" y="2964462"/>
            <a:ext cx="76200" cy="76200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3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1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1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 bldLvl="0" animBg="1"/>
      <p:bldP spid="23568" grpId="0" bldLvl="0" animBg="1" autoUpdateAnimBg="0"/>
      <p:bldP spid="23569" grpId="0" bldLvl="0" animBg="1" autoUpdateAnimBg="0"/>
      <p:bldP spid="23570" grpId="0" bldLvl="0" animBg="1"/>
      <p:bldP spid="23574" grpId="0" bldLvl="0" animBg="1" autoUpdateAnimBg="0"/>
      <p:bldP spid="23576" grpId="0" bldLvl="0" animBg="1"/>
      <p:bldP spid="23580" grpId="0" bldLvl="0" animBg="1" autoUpdateAnimBg="0"/>
      <p:bldP spid="23581" grpId="0" bldLvl="0" animBg="1" autoUpdateAnimBg="0"/>
      <p:bldP spid="23582" grpId="0" bldLvl="0" animBg="1"/>
      <p:bldP spid="23583" grpId="0" bldLvl="0" animBg="1"/>
      <p:bldP spid="23584" grpId="0" bldLvl="0" animBg="1"/>
      <p:bldP spid="23585" grpId="0" bldLvl="0" animBg="1"/>
      <p:bldP spid="23586" grpId="0" bldLvl="0" animBg="1"/>
      <p:bldP spid="23586" grpId="1" bldLvl="0" animBg="1"/>
      <p:bldP spid="23587" grpId="0" bldLvl="0" animBg="1"/>
      <p:bldP spid="23587" grpId="1" bldLvl="0" animBg="1"/>
      <p:bldP spid="23587" grpId="2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590610" y="1605519"/>
            <a:ext cx="22682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填一填。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9022" y="68187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5190" y="2252980"/>
            <a:ext cx="10398125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由三条线段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的图形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每相邻两条线段的端点相连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叫做三角形。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190" y="4022090"/>
            <a:ext cx="10398125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任何一个三角形都有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个角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个顶点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,(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条高。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47705" y="244802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围成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8840" y="4159990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32731" y="4159633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46615" y="4236085"/>
            <a:ext cx="438785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31702" y="4944091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1.完成教材第60页“做一做”。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560070" y="1993265"/>
            <a:ext cx="1046988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说出下面每个三角形各部分的名称，并各画出一条高。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0310" y="3110865"/>
            <a:ext cx="9771380" cy="206438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7049587">
            <a:off x="2326640" y="3874135"/>
            <a:ext cx="1455420" cy="226060"/>
            <a:chOff x="1132774" y="2941442"/>
            <a:chExt cx="1398593" cy="210583"/>
          </a:xfrm>
        </p:grpSpPr>
        <p:grpSp>
          <p:nvGrpSpPr>
            <p:cNvPr id="26" name="Group 15"/>
            <p:cNvGrpSpPr/>
            <p:nvPr/>
          </p:nvGrpSpPr>
          <p:grpSpPr bwMode="auto">
            <a:xfrm rot="994492">
              <a:off x="2316647" y="2941442"/>
              <a:ext cx="214549" cy="115491"/>
              <a:chOff x="2618" y="1715"/>
              <a:chExt cx="165" cy="74"/>
            </a:xfrm>
          </p:grpSpPr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>
                <a:off x="2618" y="1715"/>
                <a:ext cx="66" cy="6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17"/>
              <p:cNvSpPr>
                <a:spLocks noChangeShapeType="1"/>
              </p:cNvSpPr>
              <p:nvPr/>
            </p:nvSpPr>
            <p:spPr bwMode="auto">
              <a:xfrm flipV="1">
                <a:off x="2684" y="1720"/>
                <a:ext cx="99" cy="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9" name="直接连接符 80"/>
            <p:cNvCxnSpPr>
              <a:cxnSpLocks noChangeShapeType="1"/>
            </p:cNvCxnSpPr>
            <p:nvPr/>
          </p:nvCxnSpPr>
          <p:spPr bwMode="auto">
            <a:xfrm rot="14550413" flipH="1">
              <a:off x="1829812" y="2450469"/>
              <a:ext cx="4518" cy="1398593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0" name="直接连接符 80"/>
          <p:cNvCxnSpPr>
            <a:cxnSpLocks noChangeShapeType="1"/>
          </p:cNvCxnSpPr>
          <p:nvPr/>
        </p:nvCxnSpPr>
        <p:spPr bwMode="auto">
          <a:xfrm>
            <a:off x="6735295" y="3345330"/>
            <a:ext cx="0" cy="1337945"/>
          </a:xfrm>
          <a:prstGeom prst="line">
            <a:avLst/>
          </a:prstGeom>
          <a:noFill/>
          <a:ln w="44450" algn="ctr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30"/>
          <p:cNvGrpSpPr/>
          <p:nvPr/>
        </p:nvGrpSpPr>
        <p:grpSpPr>
          <a:xfrm rot="19582916">
            <a:off x="8404860" y="3830955"/>
            <a:ext cx="680720" cy="782320"/>
            <a:chOff x="1860294" y="2669142"/>
            <a:chExt cx="654330" cy="728651"/>
          </a:xfrm>
        </p:grpSpPr>
        <p:grpSp>
          <p:nvGrpSpPr>
            <p:cNvPr id="32" name="Group 15"/>
            <p:cNvGrpSpPr/>
            <p:nvPr/>
          </p:nvGrpSpPr>
          <p:grpSpPr bwMode="auto">
            <a:xfrm rot="994492">
              <a:off x="2316980" y="2939026"/>
              <a:ext cx="197644" cy="115491"/>
              <a:chOff x="2618" y="1715"/>
              <a:chExt cx="152" cy="74"/>
            </a:xfrm>
          </p:grpSpPr>
          <p:sp>
            <p:nvSpPr>
              <p:cNvPr id="33" name="Line 16"/>
              <p:cNvSpPr>
                <a:spLocks noChangeShapeType="1"/>
              </p:cNvSpPr>
              <p:nvPr/>
            </p:nvSpPr>
            <p:spPr bwMode="auto">
              <a:xfrm>
                <a:off x="2618" y="1715"/>
                <a:ext cx="65" cy="6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17"/>
              <p:cNvSpPr>
                <a:spLocks noChangeShapeType="1"/>
              </p:cNvSpPr>
              <p:nvPr/>
            </p:nvSpPr>
            <p:spPr bwMode="auto">
              <a:xfrm flipV="1">
                <a:off x="2684" y="1720"/>
                <a:ext cx="86" cy="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6" name="直接连接符 80"/>
            <p:cNvCxnSpPr>
              <a:cxnSpLocks noChangeShapeType="1"/>
            </p:cNvCxnSpPr>
            <p:nvPr/>
          </p:nvCxnSpPr>
          <p:spPr bwMode="auto">
            <a:xfrm rot="2017084" flipV="1">
              <a:off x="1860294" y="2669142"/>
              <a:ext cx="415066" cy="728651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6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10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5400" y="2213610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条线段围成的图形叫三角形。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20482"/>
          <p:cNvSpPr txBox="1"/>
          <p:nvPr/>
        </p:nvSpPr>
        <p:spPr>
          <a:xfrm>
            <a:off x="2565400" y="3361055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三角形有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条边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个顶点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482"/>
          <p:cNvSpPr txBox="1"/>
          <p:nvPr/>
        </p:nvSpPr>
        <p:spPr>
          <a:xfrm>
            <a:off x="2565400" y="4408805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用字母表示三角形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ABC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三角形的认识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5400" y="2466975"/>
            <a:ext cx="5433060" cy="23069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从三角形的一个顶点向它的对边作一条垂线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顶点和垂足之间的线段叫做三角形的高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这条对边叫做三角形的底。一个三角形可以画三条高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三角形的认识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教材第65页练习十五第1题。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5" t="9005" r="3460" b="21098"/>
          <a:stretch>
            <a:fillRect/>
          </a:stretch>
        </p:blipFill>
        <p:spPr>
          <a:xfrm>
            <a:off x="6594093" y="2679528"/>
            <a:ext cx="3888432" cy="4078112"/>
          </a:xfrm>
          <a:prstGeom prst="rect">
            <a:avLst/>
          </a:prstGeom>
        </p:spPr>
      </p:pic>
      <p:pic>
        <p:nvPicPr>
          <p:cNvPr id="27" name="Picture 3" descr="三角形稳定性几何图片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6" t="2817" r="24580"/>
          <a:stretch>
            <a:fillRect/>
          </a:stretch>
        </p:blipFill>
        <p:spPr bwMode="auto">
          <a:xfrm>
            <a:off x="1968954" y="2061235"/>
            <a:ext cx="345638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4"/>
          <p:cNvGrpSpPr/>
          <p:nvPr/>
        </p:nvGrpSpPr>
        <p:grpSpPr bwMode="auto">
          <a:xfrm>
            <a:off x="2686095" y="3800029"/>
            <a:ext cx="2667236" cy="2736305"/>
            <a:chOff x="0" y="0"/>
            <a:chExt cx="1824" cy="2160"/>
          </a:xfrm>
        </p:grpSpPr>
        <p:sp>
          <p:nvSpPr>
            <p:cNvPr id="29" name="Line 5"/>
            <p:cNvSpPr>
              <a:spLocks noChangeShapeType="1"/>
            </p:cNvSpPr>
            <p:nvPr/>
          </p:nvSpPr>
          <p:spPr bwMode="auto">
            <a:xfrm flipH="1">
              <a:off x="0" y="0"/>
              <a:ext cx="912" cy="2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>
              <a:off x="0" y="2160"/>
              <a:ext cx="18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912" y="0"/>
              <a:ext cx="912" cy="2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</p:grpSp>
      <p:grpSp>
        <p:nvGrpSpPr>
          <p:cNvPr id="32" name="Group 4"/>
          <p:cNvGrpSpPr/>
          <p:nvPr/>
        </p:nvGrpSpPr>
        <p:grpSpPr bwMode="auto">
          <a:xfrm rot="18563960">
            <a:off x="8483026" y="3030536"/>
            <a:ext cx="972281" cy="2106296"/>
            <a:chOff x="0" y="0"/>
            <a:chExt cx="1824" cy="2160"/>
          </a:xfrm>
        </p:grpSpPr>
        <p:sp>
          <p:nvSpPr>
            <p:cNvPr id="33" name="Line 5"/>
            <p:cNvSpPr>
              <a:spLocks noChangeShapeType="1"/>
            </p:cNvSpPr>
            <p:nvPr/>
          </p:nvSpPr>
          <p:spPr bwMode="auto">
            <a:xfrm flipH="1">
              <a:off x="0" y="0"/>
              <a:ext cx="912" cy="2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  <p:sp>
          <p:nvSpPr>
            <p:cNvPr id="34" name="Line 6"/>
            <p:cNvSpPr>
              <a:spLocks noChangeShapeType="1"/>
            </p:cNvSpPr>
            <p:nvPr/>
          </p:nvSpPr>
          <p:spPr bwMode="auto">
            <a:xfrm>
              <a:off x="0" y="2160"/>
              <a:ext cx="1824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912" y="0"/>
              <a:ext cx="912" cy="2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p>
              <a:endParaRPr lang="zh-CN" altLang="en-US"/>
            </a:p>
          </p:txBody>
        </p:sp>
      </p:grpSp>
      <p:sp>
        <p:nvSpPr>
          <p:cNvPr id="36" name="TextBox 14"/>
          <p:cNvSpPr txBox="1"/>
          <p:nvPr/>
        </p:nvSpPr>
        <p:spPr>
          <a:xfrm>
            <a:off x="376935" y="1333682"/>
            <a:ext cx="91450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你在建筑框架上、吊车上看到最多的是什么图形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2" name="Picture 35" descr="{617E9310-FE27-4E4A-8C76-E6F10BF033B4}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865" y="2758440"/>
            <a:ext cx="4203700" cy="272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5136"/>
          <p:cNvGrpSpPr/>
          <p:nvPr/>
        </p:nvGrpSpPr>
        <p:grpSpPr bwMode="auto">
          <a:xfrm>
            <a:off x="6822440" y="3072765"/>
            <a:ext cx="3232150" cy="2317115"/>
            <a:chOff x="1197151" y="4715963"/>
            <a:chExt cx="2493174" cy="1679653"/>
          </a:xfrm>
        </p:grpSpPr>
        <p:cxnSp>
          <p:nvCxnSpPr>
            <p:cNvPr id="14" name="直接连接符 43"/>
            <p:cNvCxnSpPr>
              <a:cxnSpLocks noChangeShapeType="1"/>
            </p:cNvCxnSpPr>
            <p:nvPr/>
          </p:nvCxnSpPr>
          <p:spPr bwMode="auto">
            <a:xfrm flipH="1">
              <a:off x="1197151" y="4715963"/>
              <a:ext cx="496006" cy="1151212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44"/>
            <p:cNvCxnSpPr>
              <a:cxnSpLocks noChangeShapeType="1"/>
            </p:cNvCxnSpPr>
            <p:nvPr/>
          </p:nvCxnSpPr>
          <p:spPr bwMode="auto">
            <a:xfrm>
              <a:off x="1673554" y="4720547"/>
              <a:ext cx="2016771" cy="1675069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45"/>
            <p:cNvCxnSpPr>
              <a:cxnSpLocks noChangeShapeType="1"/>
            </p:cNvCxnSpPr>
            <p:nvPr/>
          </p:nvCxnSpPr>
          <p:spPr bwMode="auto">
            <a:xfrm flipH="1" flipV="1">
              <a:off x="1197151" y="5862640"/>
              <a:ext cx="2493174" cy="532976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7" name="Picture 38" descr="u5jx01_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810" y="2499360"/>
            <a:ext cx="4383405" cy="328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42"/>
          <p:cNvGrpSpPr/>
          <p:nvPr/>
        </p:nvGrpSpPr>
        <p:grpSpPr bwMode="auto">
          <a:xfrm>
            <a:off x="1528445" y="3265170"/>
            <a:ext cx="3348990" cy="2029460"/>
            <a:chOff x="210" y="1840"/>
            <a:chExt cx="1621" cy="743"/>
          </a:xfrm>
        </p:grpSpPr>
        <p:sp>
          <p:nvSpPr>
            <p:cNvPr id="22" name="Line 39"/>
            <p:cNvSpPr>
              <a:spLocks noChangeShapeType="1"/>
            </p:cNvSpPr>
            <p:nvPr/>
          </p:nvSpPr>
          <p:spPr bwMode="auto">
            <a:xfrm flipH="1">
              <a:off x="210" y="1840"/>
              <a:ext cx="1053" cy="74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p>
              <a:endParaRPr lang="zh-CN" altLang="en-US"/>
            </a:p>
          </p:txBody>
        </p:sp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210" y="2581"/>
              <a:ext cx="162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p>
              <a:endParaRPr lang="zh-CN" altLang="en-US"/>
            </a:p>
          </p:txBody>
        </p:sp>
        <p:sp>
          <p:nvSpPr>
            <p:cNvPr id="24" name="Line 41"/>
            <p:cNvSpPr>
              <a:spLocks noChangeShapeType="1"/>
            </p:cNvSpPr>
            <p:nvPr/>
          </p:nvSpPr>
          <p:spPr bwMode="auto">
            <a:xfrm>
              <a:off x="1261" y="1842"/>
              <a:ext cx="570" cy="74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402450" y="1492283"/>
            <a:ext cx="10342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能找出图中的三角形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吗？展示你找到的三角形。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5" name="矩形 24"/>
          <p:cNvSpPr/>
          <p:nvPr/>
        </p:nvSpPr>
        <p:spPr>
          <a:xfrm>
            <a:off x="402450" y="1492283"/>
            <a:ext cx="850709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00000"/>
              </a:lnSpc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在我们生活中还有哪些物体上有三角形?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84" y="2826684"/>
            <a:ext cx="41751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6"/>
          <p:cNvGrpSpPr/>
          <p:nvPr/>
        </p:nvGrpSpPr>
        <p:grpSpPr bwMode="auto">
          <a:xfrm>
            <a:off x="712946" y="2801284"/>
            <a:ext cx="4297363" cy="1263650"/>
            <a:chOff x="614334" y="1001054"/>
            <a:chExt cx="4614899" cy="135731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614334" y="1012990"/>
              <a:ext cx="4608080" cy="1706"/>
            </a:xfrm>
            <a:prstGeom prst="line">
              <a:avLst/>
            </a:prstGeom>
            <a:ln w="76200">
              <a:solidFill>
                <a:srgbClr val="00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cxnSpLocks noChangeAspect="1"/>
            </p:cNvCxnSpPr>
            <p:nvPr/>
          </p:nvCxnSpPr>
          <p:spPr>
            <a:xfrm rot="10800000" flipV="1">
              <a:off x="2960141" y="1007875"/>
              <a:ext cx="2269092" cy="1335150"/>
            </a:xfrm>
            <a:prstGeom prst="line">
              <a:avLst/>
            </a:prstGeom>
            <a:ln w="76200">
              <a:solidFill>
                <a:srgbClr val="00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340000" flipH="1">
              <a:off x="1147790" y="474418"/>
              <a:ext cx="1357318" cy="2410590"/>
            </a:xfrm>
            <a:prstGeom prst="line">
              <a:avLst/>
            </a:prstGeom>
            <a:ln w="76200">
              <a:solidFill>
                <a:srgbClr val="00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0" name="图片 99"/>
          <p:cNvPicPr/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362"/>
          <a:stretch>
            <a:fillRect/>
          </a:stretch>
        </p:blipFill>
        <p:spPr>
          <a:xfrm>
            <a:off x="6543675" y="2378710"/>
            <a:ext cx="5368925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AutoShape 7"/>
          <p:cNvSpPr>
            <a:spLocks noChangeArrowheads="1"/>
          </p:cNvSpPr>
          <p:nvPr/>
        </p:nvSpPr>
        <p:spPr bwMode="auto">
          <a:xfrm rot="10800000">
            <a:off x="7765415" y="2635885"/>
            <a:ext cx="2884170" cy="2907030"/>
          </a:xfrm>
          <a:prstGeom prst="triangle">
            <a:avLst>
              <a:gd name="adj" fmla="val 49295"/>
            </a:avLst>
          </a:prstGeom>
          <a:noFill/>
          <a:ln w="508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9"/>
          <a:stretch>
            <a:fillRect/>
          </a:stretch>
        </p:blipFill>
        <p:spPr>
          <a:xfrm>
            <a:off x="3208020" y="3940810"/>
            <a:ext cx="4977765" cy="2515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AutoShape 4"/>
          <p:cNvSpPr>
            <a:spLocks noChangeArrowheads="1"/>
          </p:cNvSpPr>
          <p:nvPr/>
        </p:nvSpPr>
        <p:spPr bwMode="auto">
          <a:xfrm rot="21360000">
            <a:off x="5697220" y="4408170"/>
            <a:ext cx="941070" cy="572770"/>
          </a:xfrm>
          <a:prstGeom prst="triangle">
            <a:avLst>
              <a:gd name="adj" fmla="val 54499"/>
            </a:avLst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607" grpId="0" bldLvl="0" animBg="1"/>
      <p:bldP spid="2560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5" name="矩形 24"/>
          <p:cNvSpPr/>
          <p:nvPr/>
        </p:nvSpPr>
        <p:spPr>
          <a:xfrm>
            <a:off x="402450" y="1492283"/>
            <a:ext cx="850709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00000"/>
              </a:lnSpc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在我们生活中还有哪些物体上有三角形?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955" y="2378710"/>
            <a:ext cx="4572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 rot="10800000">
            <a:off x="2724785" y="3315970"/>
            <a:ext cx="1308735" cy="1105535"/>
          </a:xfrm>
          <a:prstGeom prst="triangle">
            <a:avLst>
              <a:gd name="adj" fmla="val 73216"/>
            </a:avLst>
          </a:prstGeom>
          <a:noFill/>
          <a:ln w="5080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pic>
        <p:nvPicPr>
          <p:cNvPr id="25608" name="Picture 8" descr="DSC00041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1029" r="31133" b="7903"/>
          <a:stretch>
            <a:fillRect/>
          </a:stretch>
        </p:blipFill>
        <p:spPr bwMode="auto">
          <a:xfrm>
            <a:off x="6450330" y="2539658"/>
            <a:ext cx="403244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17" name="Group 17"/>
          <p:cNvGrpSpPr/>
          <p:nvPr/>
        </p:nvGrpSpPr>
        <p:grpSpPr bwMode="auto">
          <a:xfrm>
            <a:off x="7564755" y="4741545"/>
            <a:ext cx="973138" cy="606425"/>
            <a:chOff x="3582" y="1778"/>
            <a:chExt cx="613" cy="382"/>
          </a:xfrm>
        </p:grpSpPr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 flipV="1">
              <a:off x="3606" y="1778"/>
              <a:ext cx="589" cy="1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>
              <a:off x="4195" y="1778"/>
              <a:ext cx="0" cy="3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>
              <a:off x="3582" y="1778"/>
              <a:ext cx="613" cy="3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grpSp>
        <p:nvGrpSpPr>
          <p:cNvPr id="25618" name="Group 18"/>
          <p:cNvGrpSpPr/>
          <p:nvPr/>
        </p:nvGrpSpPr>
        <p:grpSpPr bwMode="auto">
          <a:xfrm>
            <a:off x="9114155" y="4700270"/>
            <a:ext cx="973138" cy="576263"/>
            <a:chOff x="4558" y="1752"/>
            <a:chExt cx="613" cy="363"/>
          </a:xfrm>
        </p:grpSpPr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>
              <a:off x="4558" y="1752"/>
              <a:ext cx="613" cy="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5615" name="Line 15"/>
            <p:cNvSpPr>
              <a:spLocks noChangeShapeType="1"/>
            </p:cNvSpPr>
            <p:nvPr/>
          </p:nvSpPr>
          <p:spPr bwMode="auto">
            <a:xfrm flipH="1">
              <a:off x="5148" y="1778"/>
              <a:ext cx="23" cy="3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>
              <a:off x="4558" y="1778"/>
              <a:ext cx="613" cy="33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651" name="Picture 3" descr="bbb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4" t="7746" r="24" b="12110"/>
          <a:stretch>
            <a:fillRect/>
          </a:stretch>
        </p:blipFill>
        <p:spPr bwMode="auto">
          <a:xfrm>
            <a:off x="2123624" y="1405542"/>
            <a:ext cx="7992888" cy="4464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652" name="Group 4"/>
          <p:cNvGrpSpPr/>
          <p:nvPr/>
        </p:nvGrpSpPr>
        <p:grpSpPr bwMode="auto">
          <a:xfrm>
            <a:off x="3132455" y="2177415"/>
            <a:ext cx="2590800" cy="3332163"/>
            <a:chOff x="0" y="0"/>
            <a:chExt cx="1776" cy="1968"/>
          </a:xfrm>
        </p:grpSpPr>
        <p:sp>
          <p:nvSpPr>
            <p:cNvPr id="27653" name="Line 5"/>
            <p:cNvSpPr>
              <a:spLocks noChangeShapeType="1"/>
            </p:cNvSpPr>
            <p:nvPr/>
          </p:nvSpPr>
          <p:spPr bwMode="auto">
            <a:xfrm>
              <a:off x="1008" y="0"/>
              <a:ext cx="768" cy="196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7654" name="Line 6"/>
            <p:cNvSpPr>
              <a:spLocks noChangeShapeType="1"/>
            </p:cNvSpPr>
            <p:nvPr/>
          </p:nvSpPr>
          <p:spPr bwMode="auto">
            <a:xfrm>
              <a:off x="0" y="1776"/>
              <a:ext cx="1776" cy="192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 flipH="1">
              <a:off x="0" y="0"/>
              <a:ext cx="1008" cy="177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2824480" y="1205865"/>
            <a:ext cx="6888480" cy="5216525"/>
            <a:chOff x="1112551" y="486641"/>
            <a:chExt cx="7416824" cy="5616624"/>
          </a:xfrm>
        </p:grpSpPr>
        <p:pic>
          <p:nvPicPr>
            <p:cNvPr id="28675" name="Picture 3" descr="未标题-1 拷贝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77" t="13021" r="6873" b="4863"/>
            <a:stretch>
              <a:fillRect/>
            </a:stretch>
          </p:blipFill>
          <p:spPr bwMode="auto">
            <a:xfrm>
              <a:off x="1112551" y="486641"/>
              <a:ext cx="7416824" cy="5616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组合 4"/>
            <p:cNvGrpSpPr/>
            <p:nvPr/>
          </p:nvGrpSpPr>
          <p:grpSpPr>
            <a:xfrm>
              <a:off x="5364163" y="5483696"/>
              <a:ext cx="3165212" cy="609600"/>
              <a:chOff x="5364163" y="5483696"/>
              <a:chExt cx="3165212" cy="609600"/>
            </a:xfrm>
          </p:grpSpPr>
          <p:pic>
            <p:nvPicPr>
              <p:cNvPr id="28684" name="Picture 1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64163" y="5517902"/>
                <a:ext cx="719137" cy="434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685" name="Picture 1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72225" y="5660777"/>
                <a:ext cx="936625" cy="319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686" name="Picture 1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21312" y="5483696"/>
                <a:ext cx="1008063" cy="609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687" name="Picture 1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1622" y="5723244"/>
                <a:ext cx="936625" cy="3190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676" name="Group 4"/>
          <p:cNvGrpSpPr/>
          <p:nvPr/>
        </p:nvGrpSpPr>
        <p:grpSpPr bwMode="auto">
          <a:xfrm>
            <a:off x="3403283" y="5042922"/>
            <a:ext cx="1800225" cy="1370013"/>
            <a:chOff x="0" y="0"/>
            <a:chExt cx="593" cy="656"/>
          </a:xfrm>
        </p:grpSpPr>
        <p:sp>
          <p:nvSpPr>
            <p:cNvPr id="28677" name="Line 5"/>
            <p:cNvSpPr>
              <a:spLocks noChangeShapeType="1"/>
            </p:cNvSpPr>
            <p:nvPr/>
          </p:nvSpPr>
          <p:spPr bwMode="auto">
            <a:xfrm>
              <a:off x="24" y="277"/>
              <a:ext cx="545" cy="363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8678" name="Line 6"/>
            <p:cNvSpPr>
              <a:spLocks noChangeShapeType="1"/>
            </p:cNvSpPr>
            <p:nvPr/>
          </p:nvSpPr>
          <p:spPr bwMode="auto">
            <a:xfrm flipV="1">
              <a:off x="0" y="0"/>
              <a:ext cx="280" cy="288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8679" name="Line 7"/>
            <p:cNvSpPr>
              <a:spLocks noChangeShapeType="1"/>
            </p:cNvSpPr>
            <p:nvPr/>
          </p:nvSpPr>
          <p:spPr bwMode="auto">
            <a:xfrm>
              <a:off x="275" y="21"/>
              <a:ext cx="318" cy="635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</p:grpSp>
      <p:grpSp>
        <p:nvGrpSpPr>
          <p:cNvPr id="28680" name="Group 8"/>
          <p:cNvGrpSpPr/>
          <p:nvPr/>
        </p:nvGrpSpPr>
        <p:grpSpPr bwMode="auto">
          <a:xfrm>
            <a:off x="5916613" y="4462532"/>
            <a:ext cx="1728787" cy="1079500"/>
            <a:chOff x="0" y="0"/>
            <a:chExt cx="590" cy="544"/>
          </a:xfrm>
        </p:grpSpPr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>
              <a:off x="0" y="272"/>
              <a:ext cx="590" cy="272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 flipV="1">
              <a:off x="8" y="8"/>
              <a:ext cx="318" cy="272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>
              <a:off x="317" y="0"/>
              <a:ext cx="273" cy="544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86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748</Words>
  <Application>WPS 演示</Application>
  <PresentationFormat>自定义</PresentationFormat>
  <Paragraphs>135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楷体_GB2312</vt:lpstr>
      <vt:lpstr>新宋体</vt:lpstr>
      <vt:lpstr>Times New Roman</vt:lpstr>
      <vt:lpstr>Cambria Math</vt:lpstr>
      <vt:lpstr>MS Mincho</vt:lpstr>
      <vt:lpstr>Segoe Print</vt:lpstr>
      <vt:lpstr>Arial Unicode MS</vt:lpstr>
      <vt:lpstr>华文楷体</vt:lpstr>
      <vt:lpstr>Script</vt:lpstr>
      <vt:lpstr>Segoe Script</vt:lpstr>
      <vt:lpstr>楷体</vt:lpstr>
      <vt:lpstr>华文隶书</vt:lpstr>
      <vt:lpstr>华文琥珀</vt:lpstr>
      <vt:lpstr>华文宋体</vt:lpstr>
      <vt:lpstr>华文彩云</vt:lpstr>
      <vt:lpstr>华文新魏</vt:lpstr>
      <vt:lpstr>仿宋_GB2312</vt:lpstr>
      <vt:lpstr>仿宋</vt:lpstr>
      <vt:lpstr>方正书宋_GBK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2235</cp:revision>
  <dcterms:created xsi:type="dcterms:W3CDTF">2017-11-13T08:28:00Z</dcterms:created>
  <dcterms:modified xsi:type="dcterms:W3CDTF">2021-09-23T01:30:07Z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A49BED324A2C4D22A6B8F3CB12C692B4</vt:lpwstr>
  </property>
</Properties>
</file>